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Nunito"/>
      <p:regular r:id="rId26"/>
      <p:bold r:id="rId27"/>
      <p:italic r:id="rId28"/>
      <p:boldItalic r:id="rId29"/>
    </p:embeddedFont>
    <p:embeddedFont>
      <p:font typeface="Maven Pro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regular.fntdata"/><Relationship Id="rId25" Type="http://schemas.openxmlformats.org/officeDocument/2006/relationships/slide" Target="slides/slide20.xml"/><Relationship Id="rId28" Type="http://schemas.openxmlformats.org/officeDocument/2006/relationships/font" Target="fonts/Nunito-italic.fntdata"/><Relationship Id="rId27" Type="http://schemas.openxmlformats.org/officeDocument/2006/relationships/font" Target="fonts/Nuni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avenPro-bold.fntdata"/><Relationship Id="rId30" Type="http://schemas.openxmlformats.org/officeDocument/2006/relationships/font" Target="fonts/MavenPro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bc9b6ea22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bc9b6ea22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bd0f892de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bd0f892de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bd0f892de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bd0f892de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bd0f892de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bd0f892de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bd0f892de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bd0f892de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bd0f892de6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bd0f892de6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bd0f892de6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bd0f892de6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bde95a22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bde95a22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bd0f892de6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bd0f892de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bd99037a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bd99037a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bd0f892de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bd0f892de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6a32239e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6a32239e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bd0f892de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bd0f892de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bc9b343413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bc9b343413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bc9b6ea22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bc9b6ea22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bc9b6ea22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bc9b6ea22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bc9b6ea22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bc9b6ea22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bc9b6ea22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bc9b6ea22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bc9b6ea22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bc9b6ea22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25"/>
            <a:ext cx="78504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Measurement using ARDUINO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2575800" y="3981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Dr.G.V.Prasanna Anjaneyulu</a:t>
            </a:r>
            <a:endParaRPr/>
          </a:p>
        </p:txBody>
      </p:sp>
      <p:sp>
        <p:nvSpPr>
          <p:cNvPr id="279" name="Google Shape;279;p13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2"/>
          <p:cNvSpPr txBox="1"/>
          <p:nvPr>
            <p:ph type="title"/>
          </p:nvPr>
        </p:nvSpPr>
        <p:spPr>
          <a:xfrm>
            <a:off x="39475" y="430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Contd…</a:t>
            </a:r>
            <a:endParaRPr/>
          </a:p>
        </p:txBody>
      </p:sp>
      <p:pic>
        <p:nvPicPr>
          <p:cNvPr id="351" name="Google Shape;3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4250" y="559375"/>
            <a:ext cx="6755400" cy="438682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2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  <p:sp>
        <p:nvSpPr>
          <p:cNvPr id="353" name="Google Shape;353;p22"/>
          <p:cNvSpPr txBox="1"/>
          <p:nvPr/>
        </p:nvSpPr>
        <p:spPr>
          <a:xfrm>
            <a:off x="3019525" y="48465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Current Measurement by Dr.GVP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200" y="614250"/>
            <a:ext cx="8130624" cy="39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3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  <p:sp>
        <p:nvSpPr>
          <p:cNvPr id="360" name="Google Shape;360;p23"/>
          <p:cNvSpPr txBox="1"/>
          <p:nvPr/>
        </p:nvSpPr>
        <p:spPr>
          <a:xfrm>
            <a:off x="3019525" y="48465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Current Measurement by Dr.GVP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200" y="1018475"/>
            <a:ext cx="7768275" cy="355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4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  <p:sp>
        <p:nvSpPr>
          <p:cNvPr id="367" name="Google Shape;367;p24"/>
          <p:cNvSpPr txBox="1"/>
          <p:nvPr/>
        </p:nvSpPr>
        <p:spPr>
          <a:xfrm>
            <a:off x="3019525" y="48465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Current Measurement by Dr.GVP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150" y="709200"/>
            <a:ext cx="6152925" cy="4225751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25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  <p:sp>
        <p:nvSpPr>
          <p:cNvPr id="374" name="Google Shape;374;p25"/>
          <p:cNvSpPr txBox="1"/>
          <p:nvPr/>
        </p:nvSpPr>
        <p:spPr>
          <a:xfrm>
            <a:off x="3019525" y="48465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Current Measurement by Dr.GVP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800" y="214275"/>
            <a:ext cx="6423800" cy="4699601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6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  <p:sp>
        <p:nvSpPr>
          <p:cNvPr id="381" name="Google Shape;381;p26"/>
          <p:cNvSpPr txBox="1"/>
          <p:nvPr/>
        </p:nvSpPr>
        <p:spPr>
          <a:xfrm>
            <a:off x="3019525" y="48465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Current Measurement by Dr.GVP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7"/>
          <p:cNvSpPr txBox="1"/>
          <p:nvPr>
            <p:ph type="title"/>
          </p:nvPr>
        </p:nvSpPr>
        <p:spPr>
          <a:xfrm>
            <a:off x="163750" y="860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Circuit diagram with 16 x 2 LCD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387" name="Google Shape;3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450" y="781250"/>
            <a:ext cx="8404599" cy="420642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27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  <p:sp>
        <p:nvSpPr>
          <p:cNvPr id="389" name="Google Shape;389;p27"/>
          <p:cNvSpPr txBox="1"/>
          <p:nvPr/>
        </p:nvSpPr>
        <p:spPr>
          <a:xfrm>
            <a:off x="3019525" y="48465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Current Measurement by Dr.GVP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8"/>
          <p:cNvSpPr txBox="1"/>
          <p:nvPr>
            <p:ph type="title"/>
          </p:nvPr>
        </p:nvSpPr>
        <p:spPr>
          <a:xfrm>
            <a:off x="163750" y="860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Circuit diagram by without 16 x 2 LCD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395" name="Google Shape;3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350" y="1034425"/>
            <a:ext cx="6751496" cy="375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28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  <p:sp>
        <p:nvSpPr>
          <p:cNvPr id="397" name="Google Shape;397;p28"/>
          <p:cNvSpPr txBox="1"/>
          <p:nvPr/>
        </p:nvSpPr>
        <p:spPr>
          <a:xfrm>
            <a:off x="3019525" y="48465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Current Measurement by Dr.GVP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9"/>
          <p:cNvSpPr txBox="1"/>
          <p:nvPr>
            <p:ph type="title"/>
          </p:nvPr>
        </p:nvSpPr>
        <p:spPr>
          <a:xfrm>
            <a:off x="190250" y="771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Theoretical</a:t>
            </a:r>
            <a:r>
              <a:rPr lang="en"/>
              <a:t> circuit</a:t>
            </a:r>
            <a:endParaRPr/>
          </a:p>
        </p:txBody>
      </p:sp>
      <p:sp>
        <p:nvSpPr>
          <p:cNvPr id="403" name="Google Shape;403;p29"/>
          <p:cNvSpPr txBox="1"/>
          <p:nvPr/>
        </p:nvSpPr>
        <p:spPr>
          <a:xfrm>
            <a:off x="4102425" y="2884600"/>
            <a:ext cx="12372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04" name="Google Shape;4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850" y="1364526"/>
            <a:ext cx="7030499" cy="28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29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  <p:sp>
        <p:nvSpPr>
          <p:cNvPr id="406" name="Google Shape;406;p29"/>
          <p:cNvSpPr txBox="1"/>
          <p:nvPr/>
        </p:nvSpPr>
        <p:spPr>
          <a:xfrm>
            <a:off x="3019525" y="48465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Current Measurement by Dr.GVP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0"/>
          <p:cNvSpPr txBox="1"/>
          <p:nvPr>
            <p:ph type="title"/>
          </p:nvPr>
        </p:nvSpPr>
        <p:spPr>
          <a:xfrm>
            <a:off x="0" y="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Program</a:t>
            </a:r>
            <a:endParaRPr>
              <a:solidFill>
                <a:srgbClr val="6AA84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2" name="Google Shape;412;p30"/>
          <p:cNvSpPr txBox="1"/>
          <p:nvPr>
            <p:ph idx="1" type="body"/>
          </p:nvPr>
        </p:nvSpPr>
        <p:spPr>
          <a:xfrm>
            <a:off x="1613150" y="90000"/>
            <a:ext cx="7296900" cy="505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0" lvl="0" marL="63500" rtl="0" algn="l">
              <a:lnSpc>
                <a:spcPct val="10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//Measurement of current with ACS712-30A by ARDUINO</a:t>
            </a:r>
            <a:endParaRPr b="1" sz="10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082314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const int currentPin = A0;</a:t>
            </a:r>
            <a:endParaRPr sz="10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3500" marR="510814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int sensitivity = 66; // it for 30A Sensor  //for 5A Sensor </a:t>
            </a:r>
            <a:r>
              <a:rPr lang="en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sensitivity</a:t>
            </a:r>
            <a:r>
              <a:rPr lang="en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=185</a:t>
            </a:r>
            <a:endParaRPr sz="10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3500" marR="1082314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int adcValue= 0;</a:t>
            </a:r>
            <a:endParaRPr sz="10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3500" marR="1082314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int offsetVoltage = 2500; </a:t>
            </a:r>
            <a:endParaRPr sz="10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3500" marR="1082314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double adcVoltage = 0; </a:t>
            </a:r>
            <a:endParaRPr sz="10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3500" marR="1082314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double currentValue = 0; </a:t>
            </a:r>
            <a:endParaRPr sz="10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3500" marR="1082314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3500" marR="1082314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void setup()</a:t>
            </a:r>
            <a:endParaRPr b="1" sz="10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3500" marR="1082314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1082314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Serial.begin(9600); </a:t>
            </a:r>
            <a:endParaRPr sz="10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1082314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delay(1000);</a:t>
            </a:r>
            <a:endParaRPr sz="10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3500" marR="1082314" rtl="0" algn="l">
              <a:lnSpc>
                <a:spcPct val="10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3500" marR="1082314" rtl="0" algn="l">
              <a:lnSpc>
                <a:spcPct val="10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void loop()</a:t>
            </a:r>
            <a:endParaRPr b="1" sz="10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3500" marR="1082314" rtl="0" algn="l">
              <a:lnSpc>
                <a:spcPct val="10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3500" marR="1082314" rtl="0" algn="l">
              <a:lnSpc>
                <a:spcPct val="10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adcValue = analogRead(currentPin); </a:t>
            </a:r>
            <a:endParaRPr sz="10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1082314" rtl="0" algn="l">
              <a:lnSpc>
                <a:spcPct val="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adcVoltage = (adcValue / 1024.0) * 5000;</a:t>
            </a:r>
            <a:endParaRPr sz="10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1082314" rtl="0" algn="l">
              <a:lnSpc>
                <a:spcPct val="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currentValue = ((adcVoltage - offsetVoltage</a:t>
            </a:r>
            <a:r>
              <a:rPr lang="en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/ sensitivity); </a:t>
            </a:r>
            <a:endParaRPr sz="10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1082314" rtl="0" algn="l">
              <a:lnSpc>
                <a:spcPct val="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Serial.print("Sensor Value = " ); </a:t>
            </a:r>
            <a:endParaRPr sz="10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1082314" rtl="0" algn="l">
              <a:lnSpc>
                <a:spcPct val="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Serial.print(adcValue);</a:t>
            </a:r>
            <a:endParaRPr sz="10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1082314" rtl="0" algn="l">
              <a:lnSpc>
                <a:spcPct val="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delay(2000);</a:t>
            </a:r>
            <a:endParaRPr sz="10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1082314" rtl="0" algn="l">
              <a:lnSpc>
                <a:spcPct val="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Serial.print("\t Voltage(mV) = "); </a:t>
            </a:r>
            <a:endParaRPr sz="10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1082314" rtl="0" algn="l">
              <a:lnSpc>
                <a:spcPct val="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Serial.print(adcVoltage,3);</a:t>
            </a:r>
            <a:endParaRPr sz="10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1082314" rtl="0" algn="l">
              <a:lnSpc>
                <a:spcPct val="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delay(1000);</a:t>
            </a:r>
            <a:endParaRPr sz="10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1082314" rtl="0" algn="l">
              <a:lnSpc>
                <a:spcPct val="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Serial.print("\t Current = ");</a:t>
            </a:r>
            <a:endParaRPr sz="10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1082314" rtl="0" algn="l">
              <a:lnSpc>
                <a:spcPct val="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Serial.println(currentValue,3);</a:t>
            </a:r>
            <a:endParaRPr sz="10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1082314" rtl="0" algn="l">
              <a:lnSpc>
                <a:spcPct val="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delay(1000);</a:t>
            </a:r>
            <a:endParaRPr sz="10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" marR="1082314" rtl="0" algn="l">
              <a:lnSpc>
                <a:spcPct val="4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  </a:t>
            </a:r>
            <a:endParaRPr/>
          </a:p>
        </p:txBody>
      </p:sp>
      <p:sp>
        <p:nvSpPr>
          <p:cNvPr id="413" name="Google Shape;413;p30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  <p:sp>
        <p:nvSpPr>
          <p:cNvPr id="414" name="Google Shape;414;p30"/>
          <p:cNvSpPr txBox="1"/>
          <p:nvPr/>
        </p:nvSpPr>
        <p:spPr>
          <a:xfrm>
            <a:off x="3019525" y="48465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Current Measurement by Dr.GVP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1"/>
          <p:cNvSpPr txBox="1"/>
          <p:nvPr>
            <p:ph type="title"/>
          </p:nvPr>
        </p:nvSpPr>
        <p:spPr>
          <a:xfrm>
            <a:off x="128400" y="594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420" name="Google Shape;4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9475" y="866500"/>
            <a:ext cx="4486275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4550" y="2571750"/>
            <a:ext cx="6353654" cy="231485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1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  <p:sp>
        <p:nvSpPr>
          <p:cNvPr id="423" name="Google Shape;423;p31"/>
          <p:cNvSpPr txBox="1"/>
          <p:nvPr/>
        </p:nvSpPr>
        <p:spPr>
          <a:xfrm>
            <a:off x="3019525" y="48465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Current Measurement by Dr.GVP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575" y="152400"/>
            <a:ext cx="746065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  <p:sp>
        <p:nvSpPr>
          <p:cNvPr id="286" name="Google Shape;286;p14"/>
          <p:cNvSpPr txBox="1"/>
          <p:nvPr/>
        </p:nvSpPr>
        <p:spPr>
          <a:xfrm>
            <a:off x="2939150" y="4865875"/>
            <a:ext cx="4833600" cy="1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Current Measurement by Dr.GVP</a:t>
            </a:r>
            <a:endParaRPr b="1"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275" y="361900"/>
            <a:ext cx="5962650" cy="42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950" y="152400"/>
            <a:ext cx="8618651" cy="46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5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  <p:sp>
        <p:nvSpPr>
          <p:cNvPr id="293" name="Google Shape;293;p15"/>
          <p:cNvSpPr txBox="1"/>
          <p:nvPr/>
        </p:nvSpPr>
        <p:spPr>
          <a:xfrm>
            <a:off x="3019525" y="48465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Current Measurement by Dr.GVP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/>
          <p:nvPr>
            <p:ph type="title"/>
          </p:nvPr>
        </p:nvSpPr>
        <p:spPr>
          <a:xfrm>
            <a:off x="93050" y="860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ACS712</a:t>
            </a:r>
            <a:endParaRPr>
              <a:solidFill>
                <a:srgbClr val="38761D"/>
              </a:solidFill>
            </a:endParaRPr>
          </a:p>
        </p:txBody>
      </p:sp>
      <p:pic>
        <p:nvPicPr>
          <p:cNvPr id="299" name="Google Shape;2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8975" y="2072725"/>
            <a:ext cx="3475024" cy="31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075" y="672325"/>
            <a:ext cx="8261600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475" y="2628250"/>
            <a:ext cx="5402125" cy="187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6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  <p:sp>
        <p:nvSpPr>
          <p:cNvPr id="303" name="Google Shape;303;p16"/>
          <p:cNvSpPr txBox="1"/>
          <p:nvPr/>
        </p:nvSpPr>
        <p:spPr>
          <a:xfrm>
            <a:off x="3019525" y="48465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Current Measurement by Dr.GVP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7"/>
          <p:cNvSpPr txBox="1"/>
          <p:nvPr>
            <p:ph type="title"/>
          </p:nvPr>
        </p:nvSpPr>
        <p:spPr>
          <a:xfrm>
            <a:off x="0" y="0"/>
            <a:ext cx="7030500" cy="5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Features and Benefits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309" name="Google Shape;309;p17"/>
          <p:cNvSpPr txBox="1"/>
          <p:nvPr>
            <p:ph idx="1" type="body"/>
          </p:nvPr>
        </p:nvSpPr>
        <p:spPr>
          <a:xfrm>
            <a:off x="1179275" y="588000"/>
            <a:ext cx="7030500" cy="44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Low-noise analog signal path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▪ Device bandwidth is set via the new FILTER pin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▪ 5 μs output rise time in response to step input current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▪ 80 kHz bandwidth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▪ Total output error 1.5% at TA = 25°C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▪ 1.2 mΩ internal conductor resistance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▪ 2.1 kVRMS minimum isolation voltage from pins 1-4 to pins 5-8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▪ 5.0 V, single supply operation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▪ </a:t>
            </a:r>
            <a:r>
              <a:rPr b="1" lang="en"/>
              <a:t>66 to 185 mV/A</a:t>
            </a:r>
            <a:r>
              <a:rPr lang="en"/>
              <a:t> output sensitivity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▪ Output voltage proportional to AC or DC currents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▪ Extremely stable output offset voltage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▪</a:t>
            </a:r>
            <a:r>
              <a:rPr lang="en"/>
              <a:t> Nearly zero magnetic hysteresis </a:t>
            </a:r>
            <a:endParaRPr/>
          </a:p>
        </p:txBody>
      </p:sp>
      <p:sp>
        <p:nvSpPr>
          <p:cNvPr id="310" name="Google Shape;310;p17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  <p:sp>
        <p:nvSpPr>
          <p:cNvPr id="311" name="Google Shape;311;p17"/>
          <p:cNvSpPr txBox="1"/>
          <p:nvPr/>
        </p:nvSpPr>
        <p:spPr>
          <a:xfrm>
            <a:off x="3019525" y="48465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Current Measurement by Dr.GVP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8"/>
          <p:cNvSpPr txBox="1"/>
          <p:nvPr>
            <p:ph type="title"/>
          </p:nvPr>
        </p:nvSpPr>
        <p:spPr>
          <a:xfrm>
            <a:off x="48850" y="594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34F5C"/>
                </a:solidFill>
              </a:rPr>
              <a:t>Contd….</a:t>
            </a:r>
            <a:endParaRPr>
              <a:solidFill>
                <a:srgbClr val="134F5C"/>
              </a:solidFill>
            </a:endParaRPr>
          </a:p>
        </p:txBody>
      </p:sp>
      <p:pic>
        <p:nvPicPr>
          <p:cNvPr id="317" name="Google Shape;3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425" y="825425"/>
            <a:ext cx="3128499" cy="37029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8" name="Google Shape;3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325" y="1661900"/>
            <a:ext cx="4144451" cy="29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8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  <p:sp>
        <p:nvSpPr>
          <p:cNvPr id="320" name="Google Shape;320;p18"/>
          <p:cNvSpPr txBox="1"/>
          <p:nvPr/>
        </p:nvSpPr>
        <p:spPr>
          <a:xfrm>
            <a:off x="3019525" y="48465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Current Measurement by Dr.GVP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9"/>
          <p:cNvSpPr txBox="1"/>
          <p:nvPr>
            <p:ph type="title"/>
          </p:nvPr>
        </p:nvSpPr>
        <p:spPr>
          <a:xfrm>
            <a:off x="130775" y="867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Contd….</a:t>
            </a:r>
            <a:endParaRPr>
              <a:solidFill>
                <a:srgbClr val="38761D"/>
              </a:solidFill>
            </a:endParaRPr>
          </a:p>
        </p:txBody>
      </p:sp>
      <p:pic>
        <p:nvPicPr>
          <p:cNvPr id="326" name="Google Shape;3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3050" y="771688"/>
            <a:ext cx="1847850" cy="45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4800" y="1086050"/>
            <a:ext cx="3707543" cy="3779924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9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  <p:sp>
        <p:nvSpPr>
          <p:cNvPr id="329" name="Google Shape;329;p19"/>
          <p:cNvSpPr txBox="1"/>
          <p:nvPr/>
        </p:nvSpPr>
        <p:spPr>
          <a:xfrm>
            <a:off x="3019525" y="48465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Current Measurement by Dr.GVP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0"/>
          <p:cNvSpPr txBox="1"/>
          <p:nvPr>
            <p:ph type="title"/>
          </p:nvPr>
        </p:nvSpPr>
        <p:spPr>
          <a:xfrm>
            <a:off x="0" y="418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Contd…</a:t>
            </a:r>
            <a:endParaRPr/>
          </a:p>
        </p:txBody>
      </p:sp>
      <p:pic>
        <p:nvPicPr>
          <p:cNvPr id="335" name="Google Shape;3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2350" y="454275"/>
            <a:ext cx="5762150" cy="456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0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  <p:sp>
        <p:nvSpPr>
          <p:cNvPr id="337" name="Google Shape;337;p20"/>
          <p:cNvSpPr txBox="1"/>
          <p:nvPr/>
        </p:nvSpPr>
        <p:spPr>
          <a:xfrm>
            <a:off x="3019525" y="48465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Current Measurement by Dr.GVP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1"/>
          <p:cNvSpPr txBox="1"/>
          <p:nvPr>
            <p:ph type="title"/>
          </p:nvPr>
        </p:nvSpPr>
        <p:spPr>
          <a:xfrm>
            <a:off x="135250" y="717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Contd….</a:t>
            </a:r>
            <a:endParaRPr/>
          </a:p>
        </p:txBody>
      </p:sp>
      <p:pic>
        <p:nvPicPr>
          <p:cNvPr id="343" name="Google Shape;3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550" y="1143650"/>
            <a:ext cx="7030500" cy="379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1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  <p:sp>
        <p:nvSpPr>
          <p:cNvPr id="345" name="Google Shape;345;p21"/>
          <p:cNvSpPr txBox="1"/>
          <p:nvPr/>
        </p:nvSpPr>
        <p:spPr>
          <a:xfrm>
            <a:off x="3019525" y="48465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Current Measurement by Dr.GVP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